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4" r:id="rId3"/>
    <p:sldId id="268" r:id="rId4"/>
    <p:sldId id="269" r:id="rId5"/>
    <p:sldId id="270" r:id="rId6"/>
    <p:sldId id="272" r:id="rId7"/>
    <p:sldId id="273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mburu" initials="sm" lastIdx="1" clrIdx="0">
    <p:extLst>
      <p:ext uri="{19B8F6BF-5375-455C-9EA6-DF929625EA0E}">
        <p15:presenceInfo xmlns:p15="http://schemas.microsoft.com/office/powerpoint/2012/main" userId="8df0691d663bc3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commentAuthors" Target="commentAuthor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13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16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58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89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85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5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0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561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019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59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082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400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380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7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15FE425-371D-4722-B8FD-3A7791A3D8E0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3A69F8-9DCE-41EA-A813-76F835695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2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1680" y="1548401"/>
            <a:ext cx="8261873" cy="1515533"/>
          </a:xfrm>
        </p:spPr>
        <p:txBody>
          <a:bodyPr/>
          <a:lstStyle/>
          <a:p>
            <a:r>
              <a:rPr lang="en-US" sz="2800" b="1" dirty="0"/>
              <a:t>CONGENITAL HEART DEFECT IN PEDIATRIC AND NEONATAL PATIENTS.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34781" y="3550020"/>
            <a:ext cx="6815669" cy="132080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Institutional Affiliation</a:t>
            </a:r>
          </a:p>
          <a:p>
            <a:r>
              <a:rPr lang="en-US" dirty="0"/>
              <a:t>Student's name </a:t>
            </a:r>
          </a:p>
          <a:p>
            <a:r>
              <a:rPr lang="en-US" dirty="0"/>
              <a:t>Course name</a:t>
            </a:r>
          </a:p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4083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388197"/>
            <a:ext cx="10301343" cy="40986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The construction of the heart is a problem with a congenital heart defect. At birth, it is present.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The most common form of congenital disability is congenital heart defects. The fault lies near the heart's walls, the heart's valves, and the pulmonary veins.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The regular blood flow through the heart may be interrupted. Blood flow may slow back down, travel to the right direction, or a wrong location, or be closed fully. </a:t>
            </a:r>
          </a:p>
        </p:txBody>
      </p:sp>
    </p:spTree>
    <p:extLst>
      <p:ext uri="{BB962C8B-B14F-4D97-AF65-F5344CB8AC3E}">
        <p14:creationId xmlns:p14="http://schemas.microsoft.com/office/powerpoint/2010/main" val="363365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285999"/>
            <a:ext cx="10441192" cy="358986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The heart starts to take form and beats over the first weeks of pregnancy.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 During this crucial gestation period, the main blood vessels run both from and to the heart also begin to develop.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Heart defects may start developing at this point in the development of the infant.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Difficulties with children's genes and chromosomes like Down syndrome, medication or alcohol or substance misuse. A bacterial infection, such as rubella, occurs in the first three months of pregnancy, in the mother.</a:t>
            </a:r>
          </a:p>
        </p:txBody>
      </p:sp>
    </p:spTree>
    <p:extLst>
      <p:ext uri="{BB962C8B-B14F-4D97-AF65-F5344CB8AC3E}">
        <p14:creationId xmlns:p14="http://schemas.microsoft.com/office/powerpoint/2010/main" val="1264956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FORMS OF CARDIAC DEFECT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944" y="2361305"/>
            <a:ext cx="10441192" cy="4496695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b="1" dirty="0"/>
              <a:t>Holes at heart</a:t>
            </a:r>
            <a:r>
              <a:rPr lang="en-US" sz="2600" dirty="0"/>
              <a:t>. Holes may form between the heart chambers or the large blood vessels, leaving the heart in the walls.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b="1" dirty="0"/>
              <a:t>The blood flow obstruction</a:t>
            </a:r>
            <a:r>
              <a:rPr lang="en-US" sz="2600" dirty="0"/>
              <a:t>. If a heart defect causes blood vessels or cardiac valves to get small, the heart must work harder to pump blood.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b="1" dirty="0"/>
              <a:t>Irregular Blood vessels</a:t>
            </a:r>
            <a:r>
              <a:rPr lang="en-US" sz="2600" dirty="0"/>
              <a:t>. Many congenital heart defects occur when The pulmonary artery and the aorta are located on the wrong side of the heart.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 </a:t>
            </a:r>
            <a:r>
              <a:rPr lang="en-US" sz="2600" b="1" dirty="0"/>
              <a:t>An undeveloped</a:t>
            </a:r>
            <a:r>
              <a:rPr lang="en-US" sz="2600" dirty="0"/>
              <a:t> heart. Often a substantial part of the heart is ineffective..</a:t>
            </a:r>
          </a:p>
        </p:txBody>
      </p:sp>
    </p:spTree>
    <p:extLst>
      <p:ext uri="{BB962C8B-B14F-4D97-AF65-F5344CB8AC3E}">
        <p14:creationId xmlns:p14="http://schemas.microsoft.com/office/powerpoint/2010/main" val="196017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944" y="508796"/>
            <a:ext cx="9601196" cy="1303867"/>
          </a:xfrm>
        </p:spPr>
        <p:txBody>
          <a:bodyPr>
            <a:normAutofit/>
          </a:bodyPr>
          <a:lstStyle/>
          <a:p>
            <a:r>
              <a:rPr lang="en-US" b="1" dirty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944" y="2361305"/>
            <a:ext cx="10441192" cy="4496695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b="1" dirty="0"/>
              <a:t>Diabetes.</a:t>
            </a:r>
            <a:r>
              <a:rPr lang="en-US" sz="2800" dirty="0"/>
              <a:t> Congenital heart defect complications can be minimized by diabetes closely monitored before and during pregnancy attempts. 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dirty="0"/>
              <a:t>D</a:t>
            </a:r>
            <a:r>
              <a:rPr lang="en-US" sz="2800" b="1" dirty="0"/>
              <a:t>rugs.</a:t>
            </a:r>
            <a:r>
              <a:rPr lang="en-US" sz="2800" dirty="0"/>
              <a:t>  Certain drugs can cause congenital disabilities during pregnancies, including congenital cardiac diseases. 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b="1" dirty="0"/>
              <a:t>During pregnancy, drinking alcohol and smoking should be avoided</a:t>
            </a:r>
            <a:r>
              <a:rPr lang="en-US" sz="2800" dirty="0"/>
              <a:t>. 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b="1" dirty="0"/>
              <a:t>Heredity </a:t>
            </a:r>
            <a:r>
              <a:rPr lang="en-US" sz="2800" dirty="0"/>
              <a:t>Succession. In families, congenital heart defects occur and can also be related to a genetic syndrome. </a:t>
            </a:r>
          </a:p>
        </p:txBody>
      </p:sp>
    </p:spTree>
    <p:extLst>
      <p:ext uri="{BB962C8B-B14F-4D97-AF65-F5344CB8AC3E}">
        <p14:creationId xmlns:p14="http://schemas.microsoft.com/office/powerpoint/2010/main" val="398115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944" y="508796"/>
            <a:ext cx="9601196" cy="1303867"/>
          </a:xfrm>
        </p:spPr>
        <p:txBody>
          <a:bodyPr>
            <a:normAutofit/>
          </a:bodyPr>
          <a:lstStyle/>
          <a:p>
            <a:r>
              <a:rPr lang="en-US" b="1" dirty="0"/>
              <a:t>COMPLICATION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126" y="1509258"/>
            <a:ext cx="10441192" cy="4496695"/>
          </a:xfrm>
        </p:spPr>
        <p:txBody>
          <a:bodyPr>
            <a:noAutofit/>
          </a:bodyPr>
          <a:lstStyle/>
          <a:p>
            <a:r>
              <a:rPr lang="en-US" sz="2800" b="1" dirty="0"/>
              <a:t>Heart failure in congestion.</a:t>
            </a:r>
            <a:r>
              <a:rPr lang="en-US" sz="2800" dirty="0"/>
              <a:t> In infants with a serious heart defect, this severe complication may occur. </a:t>
            </a:r>
          </a:p>
          <a:p>
            <a:r>
              <a:rPr lang="en-US" sz="2800" b="1" dirty="0"/>
              <a:t>Slower development and growth.</a:t>
            </a:r>
            <a:r>
              <a:rPr lang="en-US" sz="2800" dirty="0"/>
              <a:t> Children with more severe congenital heart defects are often more slowly developing and growing than children without heart defects</a:t>
            </a:r>
          </a:p>
          <a:p>
            <a:r>
              <a:rPr lang="en-US" sz="2800" b="1" dirty="0"/>
              <a:t>Problems with the heart rhythm</a:t>
            </a:r>
            <a:r>
              <a:rPr lang="en-US" sz="2800" dirty="0"/>
              <a:t>. Heart rhythm disorders, which can arrest anyone. </a:t>
            </a:r>
          </a:p>
          <a:p>
            <a:r>
              <a:rPr lang="en-US" sz="2800" b="1" dirty="0"/>
              <a:t>Cyanosis. </a:t>
            </a:r>
            <a:r>
              <a:rPr lang="en-US" sz="2800" dirty="0"/>
              <a:t> The child may develop a grayish-blue skin color called cyanosis if the cardiac defect causes poor blood to mix it with oxygen-rich blood in the heart.</a:t>
            </a:r>
          </a:p>
        </p:txBody>
      </p:sp>
    </p:spTree>
    <p:extLst>
      <p:ext uri="{BB962C8B-B14F-4D97-AF65-F5344CB8AC3E}">
        <p14:creationId xmlns:p14="http://schemas.microsoft.com/office/powerpoint/2010/main" val="130997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944" y="508796"/>
            <a:ext cx="9601196" cy="1303867"/>
          </a:xfrm>
        </p:spPr>
        <p:txBody>
          <a:bodyPr>
            <a:normAutofit/>
          </a:bodyPr>
          <a:lstStyle/>
          <a:p>
            <a:r>
              <a:rPr lang="en-US" b="1" dirty="0"/>
              <a:t>PREVENTIONS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944" y="1476985"/>
            <a:ext cx="10441192" cy="4496695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dirty="0"/>
              <a:t>Get the vaccine for rubella.  A rubella infection can affect the heart development of the baby during pregnancy. 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dirty="0"/>
              <a:t>Stopping toxic chemicals. Even without first consulting the doctor, one should not take any medications, herbs, or supplements. 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dirty="0"/>
              <a:t>During pregnancy, one should not smoke or drink alcohol.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2800" dirty="0"/>
              <a:t>Taking of folic acid multivitamin. Daily intake of 400micrograms of </a:t>
            </a:r>
            <a:r>
              <a:rPr lang="en-US" sz="2800" dirty="0" err="1"/>
              <a:t>follic</a:t>
            </a:r>
            <a:r>
              <a:rPr lang="en-US" sz="2800" dirty="0"/>
              <a:t> acid has been shown to minimize brain and spinal cord birth defects and lead to reducing heart failure risk (Song, 2018).</a:t>
            </a:r>
          </a:p>
        </p:txBody>
      </p:sp>
    </p:spTree>
    <p:extLst>
      <p:ext uri="{BB962C8B-B14F-4D97-AF65-F5344CB8AC3E}">
        <p14:creationId xmlns:p14="http://schemas.microsoft.com/office/powerpoint/2010/main" val="4119378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Song, Y., Higgins, H., </a:t>
            </a:r>
            <a:r>
              <a:rPr lang="en-US" dirty="0" err="1"/>
              <a:t>Guo</a:t>
            </a:r>
            <a:r>
              <a:rPr lang="en-US" dirty="0"/>
              <a:t>, J., Harrison, K., Schultz, E. N., Hales, B. J., ... &amp; Zhang, G. (2018). Clinical significance of circulating microRNAs as markers in detecting and predicting congenital heart defects in children. </a:t>
            </a:r>
            <a:r>
              <a:rPr lang="en-US" i="1" dirty="0"/>
              <a:t>Journal of translational medicine</a:t>
            </a:r>
            <a:r>
              <a:rPr lang="en-US" dirty="0"/>
              <a:t>, </a:t>
            </a:r>
            <a:r>
              <a:rPr lang="en-US" i="1" dirty="0"/>
              <a:t>16</a:t>
            </a:r>
            <a:r>
              <a:rPr lang="en-US" dirty="0"/>
              <a:t>(1), 1-11.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Oster, M. E., Watkins, S., Hill, K. D., Knight, J. H., &amp; Meyer, R. E. (2017). Academic outcomes in children with congenital heart defects: a population-based cohort study. </a:t>
            </a:r>
            <a:r>
              <a:rPr lang="en-US" i="1" dirty="0"/>
              <a:t>Circulation: Cardiovascular Quality and Outcomes</a:t>
            </a:r>
            <a:r>
              <a:rPr lang="en-US" dirty="0"/>
              <a:t>, </a:t>
            </a:r>
            <a:r>
              <a:rPr lang="en-US" i="1" dirty="0"/>
              <a:t>10</a:t>
            </a:r>
            <a:r>
              <a:rPr lang="en-US" dirty="0"/>
              <a:t>(2), e003074.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Woolf‐King, S. E., Anger, A., Arnold, E. A., Weiss, S. J., &amp; </a:t>
            </a:r>
            <a:r>
              <a:rPr lang="en-US" dirty="0" err="1"/>
              <a:t>Teitel</a:t>
            </a:r>
            <a:r>
              <a:rPr lang="en-US" dirty="0"/>
              <a:t>, D. (2017). Mental health among parents of children with critical congenital heart defects: a systematic review. </a:t>
            </a:r>
            <a:r>
              <a:rPr lang="en-US" i="1" dirty="0"/>
              <a:t>Journal of the American Heart Association</a:t>
            </a:r>
            <a:r>
              <a:rPr lang="en-US" dirty="0"/>
              <a:t>, </a:t>
            </a:r>
            <a:r>
              <a:rPr lang="en-US" i="1" dirty="0"/>
              <a:t>6</a:t>
            </a:r>
            <a:r>
              <a:rPr lang="en-US" dirty="0"/>
              <a:t>(2), e004862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06329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</TotalTime>
  <Words>714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Organic</vt:lpstr>
      <vt:lpstr>CONGENITAL HEART DEFECT IN PEDIATRIC AND NEONATAL PATIENTS.</vt:lpstr>
      <vt:lpstr>INTRODUCTION</vt:lpstr>
      <vt:lpstr>CAUSES</vt:lpstr>
      <vt:lpstr>FORMS OF CARDIAC DEFECT</vt:lpstr>
      <vt:lpstr>RISK FACTORS</vt:lpstr>
      <vt:lpstr>COMPLICATION</vt:lpstr>
      <vt:lpstr>PREVENTIONS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CATEGORICAL DATA ANALYSIS</dc:title>
  <dc:creator>GLADYS</dc:creator>
  <cp:lastModifiedBy>254716226303</cp:lastModifiedBy>
  <cp:revision>11</cp:revision>
  <dcterms:created xsi:type="dcterms:W3CDTF">2020-02-27T18:42:35Z</dcterms:created>
  <dcterms:modified xsi:type="dcterms:W3CDTF">2020-12-06T21:44:01Z</dcterms:modified>
</cp:coreProperties>
</file>